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99" r:id="rId2"/>
    <p:sldId id="410" r:id="rId3"/>
    <p:sldId id="411" r:id="rId4"/>
    <p:sldId id="412" r:id="rId5"/>
    <p:sldId id="413" r:id="rId6"/>
    <p:sldId id="400" r:id="rId7"/>
    <p:sldId id="367" r:id="rId8"/>
    <p:sldId id="368" r:id="rId9"/>
    <p:sldId id="369" r:id="rId10"/>
    <p:sldId id="370" r:id="rId11"/>
    <p:sldId id="377" r:id="rId12"/>
    <p:sldId id="401" r:id="rId13"/>
    <p:sldId id="402" r:id="rId14"/>
    <p:sldId id="403" r:id="rId15"/>
    <p:sldId id="404" r:id="rId16"/>
    <p:sldId id="405" r:id="rId17"/>
    <p:sldId id="406" r:id="rId18"/>
    <p:sldId id="407" r:id="rId19"/>
    <p:sldId id="408" r:id="rId20"/>
    <p:sldId id="409" r:id="rId21"/>
    <p:sldId id="414" r:id="rId22"/>
    <p:sldId id="417" r:id="rId23"/>
    <p:sldId id="416" r:id="rId24"/>
    <p:sldId id="415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5" autoAdjust="0"/>
    <p:restoredTop sz="94660"/>
  </p:normalViewPr>
  <p:slideViewPr>
    <p:cSldViewPr>
      <p:cViewPr varScale="1">
        <p:scale>
          <a:sx n="63" d="100"/>
          <a:sy n="63" d="100"/>
        </p:scale>
        <p:origin x="1420" y="6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7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2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65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86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36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99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23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75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5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15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00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0A34F-EB7E-4AF1-9043-BAF0FAB5CDB4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F22B0-83DB-437F-8AEC-D72653C15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6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Maxillofacial Care for Gunshot Patients in Somaliland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7315200" cy="1752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Dr. Abdirahim </a:t>
            </a:r>
            <a:r>
              <a:rPr lang="en-US" dirty="0" err="1">
                <a:solidFill>
                  <a:schemeClr val="tx1"/>
                </a:solidFill>
              </a:rPr>
              <a:t>Uurcade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BDS (Pak), </a:t>
            </a:r>
            <a:r>
              <a:rPr lang="en-US" dirty="0">
                <a:solidFill>
                  <a:schemeClr val="tx1"/>
                </a:solidFill>
              </a:rPr>
              <a:t>FCPS </a:t>
            </a:r>
            <a:r>
              <a:rPr lang="en-US" dirty="0" smtClean="0">
                <a:solidFill>
                  <a:schemeClr val="tx1"/>
                </a:solidFill>
              </a:rPr>
              <a:t>(Pak), FAOCMF (Germany)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Consultant Oral and Maxillofacial Surgeon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8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 descr="C:\Users\MQT\Desktop\New folder\IMG20211117170132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0" b="24627"/>
          <a:stretch/>
        </p:blipFill>
        <p:spPr bwMode="auto">
          <a:xfrm>
            <a:off x="2502839" y="1524000"/>
            <a:ext cx="3844318" cy="433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5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130698"/>
            <a:ext cx="3761291" cy="4995466"/>
          </a:xfrm>
        </p:spPr>
      </p:pic>
    </p:spTree>
    <p:extLst>
      <p:ext uri="{BB962C8B-B14F-4D97-AF65-F5344CB8AC3E}">
        <p14:creationId xmlns:p14="http://schemas.microsoft.com/office/powerpoint/2010/main" val="348435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986774"/>
            <a:ext cx="4356783" cy="5139390"/>
          </a:xfrm>
        </p:spPr>
      </p:pic>
    </p:spTree>
    <p:extLst>
      <p:ext uri="{BB962C8B-B14F-4D97-AF65-F5344CB8AC3E}">
        <p14:creationId xmlns:p14="http://schemas.microsoft.com/office/powerpoint/2010/main" val="160509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775" y="1600200"/>
            <a:ext cx="2998450" cy="4525963"/>
          </a:xfrm>
        </p:spPr>
      </p:pic>
    </p:spTree>
    <p:extLst>
      <p:ext uri="{BB962C8B-B14F-4D97-AF65-F5344CB8AC3E}">
        <p14:creationId xmlns:p14="http://schemas.microsoft.com/office/powerpoint/2010/main" val="85461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108" y="1600200"/>
            <a:ext cx="3407783" cy="4525963"/>
          </a:xfrm>
        </p:spPr>
      </p:pic>
    </p:spTree>
    <p:extLst>
      <p:ext uri="{BB962C8B-B14F-4D97-AF65-F5344CB8AC3E}">
        <p14:creationId xmlns:p14="http://schemas.microsoft.com/office/powerpoint/2010/main" val="72589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478" y="1600200"/>
            <a:ext cx="6011044" cy="4525963"/>
          </a:xfrm>
        </p:spPr>
      </p:pic>
    </p:spTree>
    <p:extLst>
      <p:ext uri="{BB962C8B-B14F-4D97-AF65-F5344CB8AC3E}">
        <p14:creationId xmlns:p14="http://schemas.microsoft.com/office/powerpoint/2010/main" val="75400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21072"/>
            <a:ext cx="4370891" cy="5805091"/>
          </a:xfrm>
        </p:spPr>
      </p:pic>
    </p:spTree>
    <p:extLst>
      <p:ext uri="{BB962C8B-B14F-4D97-AF65-F5344CB8AC3E}">
        <p14:creationId xmlns:p14="http://schemas.microsoft.com/office/powerpoint/2010/main" val="329439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188" y="609600"/>
            <a:ext cx="4150351" cy="5516563"/>
          </a:xfrm>
        </p:spPr>
      </p:pic>
    </p:spTree>
    <p:extLst>
      <p:ext uri="{BB962C8B-B14F-4D97-AF65-F5344CB8AC3E}">
        <p14:creationId xmlns:p14="http://schemas.microsoft.com/office/powerpoint/2010/main" val="306113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0" y="1600200"/>
            <a:ext cx="3405079" cy="4525963"/>
          </a:xfrm>
        </p:spPr>
      </p:pic>
    </p:spTree>
    <p:extLst>
      <p:ext uri="{BB962C8B-B14F-4D97-AF65-F5344CB8AC3E}">
        <p14:creationId xmlns:p14="http://schemas.microsoft.com/office/powerpoint/2010/main" val="251501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108" y="1600200"/>
            <a:ext cx="3407783" cy="4525963"/>
          </a:xfrm>
        </p:spPr>
      </p:pic>
    </p:spTree>
    <p:extLst>
      <p:ext uri="{BB962C8B-B14F-4D97-AF65-F5344CB8AC3E}">
        <p14:creationId xmlns:p14="http://schemas.microsoft.com/office/powerpoint/2010/main" val="205323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Ballistic injury patterns to </a:t>
            </a:r>
            <a:r>
              <a:rPr lang="en-US" dirty="0" smtClean="0"/>
              <a:t>the craniomaxillofacial </a:t>
            </a:r>
            <a:r>
              <a:rPr lang="en-US" dirty="0"/>
              <a:t>region </a:t>
            </a:r>
            <a:r>
              <a:rPr lang="en-US" dirty="0" smtClean="0"/>
              <a:t>present a unique and challenging dilemma </a:t>
            </a:r>
            <a:r>
              <a:rPr lang="en-US" dirty="0"/>
              <a:t>for the facial </a:t>
            </a:r>
            <a:r>
              <a:rPr lang="en-US" dirty="0" smtClean="0"/>
              <a:t>trauma surgeon.</a:t>
            </a:r>
          </a:p>
          <a:p>
            <a:r>
              <a:rPr lang="en-US" dirty="0"/>
              <a:t>The tissue disruption associated with ballistic injury </a:t>
            </a:r>
            <a:r>
              <a:rPr lang="en-US" dirty="0" smtClean="0"/>
              <a:t>to the </a:t>
            </a:r>
            <a:r>
              <a:rPr lang="en-US" dirty="0"/>
              <a:t>head and neck region can be daunting, and </a:t>
            </a:r>
            <a:endParaRPr lang="en-US" dirty="0" smtClean="0"/>
          </a:p>
          <a:p>
            <a:r>
              <a:rPr lang="en-US" dirty="0" smtClean="0"/>
              <a:t>The identification of </a:t>
            </a:r>
            <a:r>
              <a:rPr lang="en-US" dirty="0"/>
              <a:t>normal anatomic planes, potentially lost within </a:t>
            </a:r>
            <a:r>
              <a:rPr lang="en-US" dirty="0" smtClean="0"/>
              <a:t>bleeding, destroyed </a:t>
            </a:r>
            <a:r>
              <a:rPr lang="en-US" dirty="0"/>
              <a:t>soft and hard tissues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3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03" b="12452"/>
          <a:stretch/>
        </p:blipFill>
        <p:spPr>
          <a:xfrm>
            <a:off x="838200" y="381000"/>
            <a:ext cx="6858000" cy="6138825"/>
          </a:xfrm>
        </p:spPr>
      </p:pic>
    </p:spTree>
    <p:extLst>
      <p:ext uri="{BB962C8B-B14F-4D97-AF65-F5344CB8AC3E}">
        <p14:creationId xmlns:p14="http://schemas.microsoft.com/office/powerpoint/2010/main" val="219265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81000"/>
            <a:ext cx="4648200" cy="617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33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4638"/>
            <a:ext cx="4930258" cy="6553201"/>
          </a:xfrm>
        </p:spPr>
      </p:pic>
    </p:spTree>
    <p:extLst>
      <p:ext uri="{BB962C8B-B14F-4D97-AF65-F5344CB8AC3E}">
        <p14:creationId xmlns:p14="http://schemas.microsoft.com/office/powerpoint/2010/main" val="872659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99" y="457200"/>
            <a:ext cx="464361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18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1124"/>
            <a:ext cx="4876800" cy="648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7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ballistic missiles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cartridge or round describes a </a:t>
            </a:r>
            <a:r>
              <a:rPr lang="en-US" dirty="0" smtClean="0"/>
              <a:t>unit of </a:t>
            </a:r>
            <a:r>
              <a:rPr lang="en-US" dirty="0"/>
              <a:t>firearm ammunition. Each round consists of the following</a:t>
            </a:r>
          </a:p>
          <a:p>
            <a:r>
              <a:rPr lang="en-US" dirty="0" smtClean="0"/>
              <a:t>Projectile</a:t>
            </a:r>
            <a:endParaRPr lang="en-US" dirty="0"/>
          </a:p>
          <a:p>
            <a:r>
              <a:rPr lang="en-US" dirty="0" smtClean="0"/>
              <a:t>Casing</a:t>
            </a:r>
            <a:endParaRPr lang="en-US" dirty="0"/>
          </a:p>
          <a:p>
            <a:r>
              <a:rPr lang="en-US" dirty="0" smtClean="0"/>
              <a:t>Propellant</a:t>
            </a:r>
            <a:endParaRPr lang="en-US" dirty="0"/>
          </a:p>
          <a:p>
            <a:r>
              <a:rPr lang="en-US" dirty="0" smtClean="0"/>
              <a:t>Primer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445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0" y="0"/>
            <a:ext cx="5941692" cy="649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59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417638"/>
            <a:ext cx="6678449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8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MQT\Desktop\New folder\IMG20211025134544.jpg"/>
          <p:cNvPicPr>
            <a:picLocks noGrp="1" noChangeAspect="1" noChangeArrowheads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81" b="23747"/>
          <a:stretch/>
        </p:blipFill>
        <p:spPr bwMode="auto">
          <a:xfrm>
            <a:off x="2362200" y="533400"/>
            <a:ext cx="4267200" cy="543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8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 descr="C:\Users\MQT\Desktop\New folder\IMG20211026110851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7" b="39831"/>
          <a:stretch/>
        </p:blipFill>
        <p:spPr bwMode="auto">
          <a:xfrm>
            <a:off x="1905000" y="381000"/>
            <a:ext cx="4892594" cy="52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6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C:\Users\MQT\Desktop\New folder\IMG20211030101652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31" r="2103"/>
          <a:stretch/>
        </p:blipFill>
        <p:spPr bwMode="auto">
          <a:xfrm>
            <a:off x="2133600" y="1752600"/>
            <a:ext cx="5033638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86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 descr="C:\Users\MQT\Desktop\New folder\IMG2021103012331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2" b="29827"/>
          <a:stretch/>
        </p:blipFill>
        <p:spPr bwMode="auto">
          <a:xfrm>
            <a:off x="2133601" y="183050"/>
            <a:ext cx="4162788" cy="605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319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30590</TotalTime>
  <Words>108</Words>
  <Application>Microsoft Office PowerPoint</Application>
  <PresentationFormat>On-screen Show (4:3)</PresentationFormat>
  <Paragraphs>14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Maxillofacial Care for Gunshot Patients in Somaliland</vt:lpstr>
      <vt:lpstr>Introduction</vt:lpstr>
      <vt:lpstr>Components of ballistic missiles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MQT</dc:creator>
  <cp:lastModifiedBy>DELL</cp:lastModifiedBy>
  <cp:revision>56</cp:revision>
  <dcterms:created xsi:type="dcterms:W3CDTF">2021-06-08T14:13:38Z</dcterms:created>
  <dcterms:modified xsi:type="dcterms:W3CDTF">2023-07-31T15:57:39Z</dcterms:modified>
</cp:coreProperties>
</file>